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League Spartan" charset="1" panose="00000800000000000000"/>
      <p:regular r:id="rId26"/>
    </p:embeddedFont>
    <p:embeddedFont>
      <p:font typeface="Poppins Bold" charset="1" panose="00000800000000000000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586337"/>
          </a:xfrm>
          <a:custGeom>
            <a:avLst/>
            <a:gdLst/>
            <a:ahLst/>
            <a:cxnLst/>
            <a:rect r="r" b="b" t="t" l="l"/>
            <a:pathLst>
              <a:path h="10586337" w="18288000">
                <a:moveTo>
                  <a:pt x="0" y="0"/>
                </a:moveTo>
                <a:lnTo>
                  <a:pt x="18288000" y="0"/>
                </a:lnTo>
                <a:lnTo>
                  <a:pt x="18288000" y="10586337"/>
                </a:lnTo>
                <a:lnTo>
                  <a:pt x="0" y="1058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3" t="-1575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856236"/>
            <a:ext cx="11999473" cy="11999473"/>
          </a:xfrm>
          <a:custGeom>
            <a:avLst/>
            <a:gdLst/>
            <a:ahLst/>
            <a:cxnLst/>
            <a:rect r="r" b="b" t="t" l="l"/>
            <a:pathLst>
              <a:path h="11999473" w="11999473">
                <a:moveTo>
                  <a:pt x="0" y="0"/>
                </a:moveTo>
                <a:lnTo>
                  <a:pt x="11999473" y="0"/>
                </a:lnTo>
                <a:lnTo>
                  <a:pt x="11999473" y="11999472"/>
                </a:lnTo>
                <a:lnTo>
                  <a:pt x="0" y="11999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1252899"/>
            <a:ext cx="5837423" cy="5296168"/>
            <a:chOff x="0" y="0"/>
            <a:chExt cx="1537428" cy="13948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7428" cy="1394876"/>
            </a:xfrm>
            <a:custGeom>
              <a:avLst/>
              <a:gdLst/>
              <a:ahLst/>
              <a:cxnLst/>
              <a:rect r="r" b="b" t="t" l="l"/>
              <a:pathLst>
                <a:path h="1394876" w="1537428">
                  <a:moveTo>
                    <a:pt x="0" y="0"/>
                  </a:moveTo>
                  <a:lnTo>
                    <a:pt x="1537428" y="0"/>
                  </a:lnTo>
                  <a:lnTo>
                    <a:pt x="1537428" y="1394876"/>
                  </a:lnTo>
                  <a:lnTo>
                    <a:pt x="0" y="1394876"/>
                  </a:lnTo>
                  <a:close/>
                </a:path>
              </a:pathLst>
            </a:custGeom>
            <a:solidFill>
              <a:srgbClr val="F0E4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37428" cy="143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791848"/>
            <a:ext cx="5837423" cy="4502843"/>
            <a:chOff x="0" y="0"/>
            <a:chExt cx="1279050" cy="9866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050" cy="986627"/>
            </a:xfrm>
            <a:custGeom>
              <a:avLst/>
              <a:gdLst/>
              <a:ahLst/>
              <a:cxnLst/>
              <a:rect r="r" b="b" t="t" l="l"/>
              <a:pathLst>
                <a:path h="986627" w="1279050">
                  <a:moveTo>
                    <a:pt x="639525" y="0"/>
                  </a:moveTo>
                  <a:cubicBezTo>
                    <a:pt x="286325" y="0"/>
                    <a:pt x="0" y="220864"/>
                    <a:pt x="0" y="493314"/>
                  </a:cubicBezTo>
                  <a:cubicBezTo>
                    <a:pt x="0" y="765763"/>
                    <a:pt x="286325" y="986627"/>
                    <a:pt x="639525" y="986627"/>
                  </a:cubicBezTo>
                  <a:cubicBezTo>
                    <a:pt x="992725" y="986627"/>
                    <a:pt x="1279050" y="765763"/>
                    <a:pt x="1279050" y="493314"/>
                  </a:cubicBezTo>
                  <a:cubicBezTo>
                    <a:pt x="1279050" y="220864"/>
                    <a:pt x="992725" y="0"/>
                    <a:pt x="639525" y="0"/>
                  </a:cubicBezTo>
                  <a:close/>
                </a:path>
              </a:pathLst>
            </a:custGeom>
            <a:solidFill>
              <a:srgbClr val="F0E4C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9911" y="54396"/>
              <a:ext cx="1039228" cy="83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56991" y="843703"/>
            <a:ext cx="5580842" cy="33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94"/>
              </a:lnSpc>
            </a:pPr>
            <a:r>
              <a:rPr lang="en-US" sz="8184">
                <a:solidFill>
                  <a:srgbClr val="B642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Predicting Housing Prices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654486" y="0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7828" y="4243294"/>
            <a:ext cx="3159167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B6421E"/>
                </a:solidFill>
                <a:latin typeface="Poppins Bold"/>
                <a:ea typeface="Poppins Bold"/>
                <a:cs typeface="Poppins Bold"/>
                <a:sym typeface="Poppins Bold"/>
              </a:rPr>
              <a:t>ST1511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714" y="8105391"/>
            <a:ext cx="5531118" cy="15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0E4CE"/>
                </a:solidFill>
                <a:latin typeface="Poppins Bold"/>
                <a:ea typeface="Poppins Bold"/>
                <a:cs typeface="Poppins Bold"/>
                <a:sym typeface="Poppins Bold"/>
              </a:rPr>
              <a:t>Goh Kun Ming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0E4CE"/>
                </a:solidFill>
                <a:latin typeface="Poppins Bold"/>
                <a:ea typeface="Poppins Bold"/>
                <a:cs typeface="Poppins Bold"/>
                <a:sym typeface="Poppins Bold"/>
              </a:rPr>
              <a:t>P2415691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F0E4CE"/>
                </a:solidFill>
                <a:latin typeface="Poppins Bold"/>
                <a:ea typeface="Poppins Bold"/>
                <a:cs typeface="Poppins Bold"/>
                <a:sym typeface="Poppins Bold"/>
              </a:rPr>
              <a:t>DAAA/FT/1B/02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0107" y="2107492"/>
            <a:ext cx="12007787" cy="7850091"/>
          </a:xfrm>
          <a:custGeom>
            <a:avLst/>
            <a:gdLst/>
            <a:ahLst/>
            <a:cxnLst/>
            <a:rect r="r" b="b" t="t" l="l"/>
            <a:pathLst>
              <a:path h="7850091" w="12007787">
                <a:moveTo>
                  <a:pt x="0" y="0"/>
                </a:moveTo>
                <a:lnTo>
                  <a:pt x="12007786" y="0"/>
                </a:lnTo>
                <a:lnTo>
                  <a:pt x="12007786" y="7850091"/>
                </a:lnTo>
                <a:lnTo>
                  <a:pt x="0" y="7850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Visualisation (Bivariate Analysis)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38180" y="1485615"/>
            <a:ext cx="6411640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Box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6761" y="2791529"/>
            <a:ext cx="5538118" cy="2182583"/>
          </a:xfrm>
          <a:custGeom>
            <a:avLst/>
            <a:gdLst/>
            <a:ahLst/>
            <a:cxnLst/>
            <a:rect r="r" b="b" t="t" l="l"/>
            <a:pathLst>
              <a:path h="2182583" w="5538118">
                <a:moveTo>
                  <a:pt x="0" y="0"/>
                </a:moveTo>
                <a:lnTo>
                  <a:pt x="5538118" y="0"/>
                </a:lnTo>
                <a:lnTo>
                  <a:pt x="5538118" y="2182583"/>
                </a:lnTo>
                <a:lnTo>
                  <a:pt x="0" y="218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11640" y="2978584"/>
            <a:ext cx="11871461" cy="1808473"/>
          </a:xfrm>
          <a:custGeom>
            <a:avLst/>
            <a:gdLst/>
            <a:ahLst/>
            <a:cxnLst/>
            <a:rect r="r" b="b" t="t" l="l"/>
            <a:pathLst>
              <a:path h="1808473" w="11871461">
                <a:moveTo>
                  <a:pt x="0" y="0"/>
                </a:moveTo>
                <a:lnTo>
                  <a:pt x="11871461" y="0"/>
                </a:lnTo>
                <a:lnTo>
                  <a:pt x="11871461" y="1808473"/>
                </a:lnTo>
                <a:lnTo>
                  <a:pt x="0" y="1808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55256" y="5994911"/>
            <a:ext cx="11441585" cy="1115555"/>
          </a:xfrm>
          <a:custGeom>
            <a:avLst/>
            <a:gdLst/>
            <a:ahLst/>
            <a:cxnLst/>
            <a:rect r="r" b="b" t="t" l="l"/>
            <a:pathLst>
              <a:path h="1115555" w="11441585">
                <a:moveTo>
                  <a:pt x="0" y="0"/>
                </a:moveTo>
                <a:lnTo>
                  <a:pt x="11441584" y="0"/>
                </a:lnTo>
                <a:lnTo>
                  <a:pt x="11441584" y="1115554"/>
                </a:lnTo>
                <a:lnTo>
                  <a:pt x="0" y="1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3618" y="5823461"/>
            <a:ext cx="3751261" cy="4037232"/>
          </a:xfrm>
          <a:custGeom>
            <a:avLst/>
            <a:gdLst/>
            <a:ahLst/>
            <a:cxnLst/>
            <a:rect r="r" b="b" t="t" l="l"/>
            <a:pathLst>
              <a:path h="4037232" w="3751261">
                <a:moveTo>
                  <a:pt x="0" y="0"/>
                </a:moveTo>
                <a:lnTo>
                  <a:pt x="3751261" y="0"/>
                </a:lnTo>
                <a:lnTo>
                  <a:pt x="3751261" y="4037232"/>
                </a:lnTo>
                <a:lnTo>
                  <a:pt x="0" y="40372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Preprocessing and Dummy Baseline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1390323"/>
            <a:ext cx="6411640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Separation of Feature and Target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1550" y="2029407"/>
            <a:ext cx="6411640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Train-Test Split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5731" y="5200650"/>
            <a:ext cx="6411640" cy="62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3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Dummy Baseline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2272" y="1028700"/>
            <a:ext cx="6015272" cy="6356958"/>
          </a:xfrm>
          <a:custGeom>
            <a:avLst/>
            <a:gdLst/>
            <a:ahLst/>
            <a:cxnLst/>
            <a:rect r="r" b="b" t="t" l="l"/>
            <a:pathLst>
              <a:path h="6356958" w="6015272">
                <a:moveTo>
                  <a:pt x="0" y="0"/>
                </a:moveTo>
                <a:lnTo>
                  <a:pt x="6015272" y="0"/>
                </a:lnTo>
                <a:lnTo>
                  <a:pt x="60152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7544" y="1028700"/>
            <a:ext cx="5896079" cy="6356958"/>
          </a:xfrm>
          <a:custGeom>
            <a:avLst/>
            <a:gdLst/>
            <a:ahLst/>
            <a:cxnLst/>
            <a:rect r="r" b="b" t="t" l="l"/>
            <a:pathLst>
              <a:path h="6356958" w="5896079">
                <a:moveTo>
                  <a:pt x="0" y="0"/>
                </a:moveTo>
                <a:lnTo>
                  <a:pt x="5896079" y="0"/>
                </a:lnTo>
                <a:lnTo>
                  <a:pt x="589607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20520" y="7431097"/>
            <a:ext cx="9066693" cy="2855903"/>
          </a:xfrm>
          <a:custGeom>
            <a:avLst/>
            <a:gdLst/>
            <a:ahLst/>
            <a:cxnLst/>
            <a:rect r="r" b="b" t="t" l="l"/>
            <a:pathLst>
              <a:path h="2855903" w="9066693">
                <a:moveTo>
                  <a:pt x="0" y="0"/>
                </a:moveTo>
                <a:lnTo>
                  <a:pt x="9066693" y="0"/>
                </a:lnTo>
                <a:lnTo>
                  <a:pt x="9066693" y="2855903"/>
                </a:lnTo>
                <a:lnTo>
                  <a:pt x="0" y="2855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91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81126" y="7426301"/>
            <a:ext cx="3893443" cy="2860699"/>
          </a:xfrm>
          <a:custGeom>
            <a:avLst/>
            <a:gdLst/>
            <a:ahLst/>
            <a:cxnLst/>
            <a:rect r="r" b="b" t="t" l="l"/>
            <a:pathLst>
              <a:path h="2860699" w="3893443">
                <a:moveTo>
                  <a:pt x="0" y="0"/>
                </a:moveTo>
                <a:lnTo>
                  <a:pt x="3893443" y="0"/>
                </a:lnTo>
                <a:lnTo>
                  <a:pt x="3893443" y="2860699"/>
                </a:lnTo>
                <a:lnTo>
                  <a:pt x="0" y="28606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Training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5072" y="1846046"/>
            <a:ext cx="10723429" cy="6594909"/>
          </a:xfrm>
          <a:custGeom>
            <a:avLst/>
            <a:gdLst/>
            <a:ahLst/>
            <a:cxnLst/>
            <a:rect r="r" b="b" t="t" l="l"/>
            <a:pathLst>
              <a:path h="6594909" w="10723429">
                <a:moveTo>
                  <a:pt x="0" y="0"/>
                </a:moveTo>
                <a:lnTo>
                  <a:pt x="10723429" y="0"/>
                </a:lnTo>
                <a:lnTo>
                  <a:pt x="10723429" y="6594908"/>
                </a:lnTo>
                <a:lnTo>
                  <a:pt x="0" y="659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88609" y="2131113"/>
            <a:ext cx="7699391" cy="6024773"/>
          </a:xfrm>
          <a:custGeom>
            <a:avLst/>
            <a:gdLst/>
            <a:ahLst/>
            <a:cxnLst/>
            <a:rect r="r" b="b" t="t" l="l"/>
            <a:pathLst>
              <a:path h="6024773" w="7699391">
                <a:moveTo>
                  <a:pt x="0" y="0"/>
                </a:moveTo>
                <a:lnTo>
                  <a:pt x="7699391" y="0"/>
                </a:lnTo>
                <a:lnTo>
                  <a:pt x="7699391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Comparison (RFR and DT)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2142" y="2849867"/>
            <a:ext cx="5706765" cy="2853568"/>
          </a:xfrm>
          <a:custGeom>
            <a:avLst/>
            <a:gdLst/>
            <a:ahLst/>
            <a:cxnLst/>
            <a:rect r="r" b="b" t="t" l="l"/>
            <a:pathLst>
              <a:path h="2853568" w="5706765">
                <a:moveTo>
                  <a:pt x="0" y="0"/>
                </a:moveTo>
                <a:lnTo>
                  <a:pt x="5706765" y="0"/>
                </a:lnTo>
                <a:lnTo>
                  <a:pt x="5706765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803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2142" y="5703435"/>
            <a:ext cx="5706765" cy="2853568"/>
          </a:xfrm>
          <a:custGeom>
            <a:avLst/>
            <a:gdLst/>
            <a:ahLst/>
            <a:cxnLst/>
            <a:rect r="r" b="b" t="t" l="l"/>
            <a:pathLst>
              <a:path h="2853568" w="5706765">
                <a:moveTo>
                  <a:pt x="0" y="0"/>
                </a:moveTo>
                <a:lnTo>
                  <a:pt x="5706765" y="0"/>
                </a:lnTo>
                <a:lnTo>
                  <a:pt x="5706765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032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557003"/>
            <a:ext cx="8491049" cy="880946"/>
          </a:xfrm>
          <a:custGeom>
            <a:avLst/>
            <a:gdLst/>
            <a:ahLst/>
            <a:cxnLst/>
            <a:rect r="r" b="b" t="t" l="l"/>
            <a:pathLst>
              <a:path h="880946" w="8491049">
                <a:moveTo>
                  <a:pt x="0" y="0"/>
                </a:moveTo>
                <a:lnTo>
                  <a:pt x="8491049" y="0"/>
                </a:lnTo>
                <a:lnTo>
                  <a:pt x="8491049" y="880946"/>
                </a:lnTo>
                <a:lnTo>
                  <a:pt x="0" y="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34759" y="2849867"/>
            <a:ext cx="5730894" cy="2939427"/>
          </a:xfrm>
          <a:custGeom>
            <a:avLst/>
            <a:gdLst/>
            <a:ahLst/>
            <a:cxnLst/>
            <a:rect r="r" b="b" t="t" l="l"/>
            <a:pathLst>
              <a:path h="2939427" w="5730894">
                <a:moveTo>
                  <a:pt x="0" y="0"/>
                </a:moveTo>
                <a:lnTo>
                  <a:pt x="5730895" y="0"/>
                </a:lnTo>
                <a:lnTo>
                  <a:pt x="5730895" y="2939427"/>
                </a:lnTo>
                <a:lnTo>
                  <a:pt x="0" y="2939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516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34759" y="5789294"/>
            <a:ext cx="5730894" cy="2767709"/>
          </a:xfrm>
          <a:custGeom>
            <a:avLst/>
            <a:gdLst/>
            <a:ahLst/>
            <a:cxnLst/>
            <a:rect r="r" b="b" t="t" l="l"/>
            <a:pathLst>
              <a:path h="2767709" w="5730894">
                <a:moveTo>
                  <a:pt x="0" y="0"/>
                </a:moveTo>
                <a:lnTo>
                  <a:pt x="5730895" y="0"/>
                </a:lnTo>
                <a:lnTo>
                  <a:pt x="5730895" y="2767709"/>
                </a:lnTo>
                <a:lnTo>
                  <a:pt x="0" y="2767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178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12413" y="8557003"/>
            <a:ext cx="8775587" cy="877559"/>
          </a:xfrm>
          <a:custGeom>
            <a:avLst/>
            <a:gdLst/>
            <a:ahLst/>
            <a:cxnLst/>
            <a:rect r="r" b="b" t="t" l="l"/>
            <a:pathLst>
              <a:path h="877559" w="8775587">
                <a:moveTo>
                  <a:pt x="0" y="0"/>
                </a:moveTo>
                <a:lnTo>
                  <a:pt x="8775587" y="0"/>
                </a:lnTo>
                <a:lnTo>
                  <a:pt x="8775587" y="877558"/>
                </a:lnTo>
                <a:lnTo>
                  <a:pt x="0" y="877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Selection and Improvement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458675"/>
            <a:ext cx="6411640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Linear Support Vector Regression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4387" y="1458675"/>
            <a:ext cx="6411640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Gradient Booster Regressor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2142" y="2964660"/>
            <a:ext cx="5650629" cy="2824634"/>
          </a:xfrm>
          <a:custGeom>
            <a:avLst/>
            <a:gdLst/>
            <a:ahLst/>
            <a:cxnLst/>
            <a:rect r="r" b="b" t="t" l="l"/>
            <a:pathLst>
              <a:path h="2824634" w="5650629">
                <a:moveTo>
                  <a:pt x="0" y="0"/>
                </a:moveTo>
                <a:lnTo>
                  <a:pt x="5650629" y="0"/>
                </a:lnTo>
                <a:lnTo>
                  <a:pt x="5650629" y="2824634"/>
                </a:lnTo>
                <a:lnTo>
                  <a:pt x="0" y="282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24" r="-1000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2142" y="5789294"/>
            <a:ext cx="5650629" cy="2910074"/>
          </a:xfrm>
          <a:custGeom>
            <a:avLst/>
            <a:gdLst/>
            <a:ahLst/>
            <a:cxnLst/>
            <a:rect r="r" b="b" t="t" l="l"/>
            <a:pathLst>
              <a:path h="2910074" w="5650629">
                <a:moveTo>
                  <a:pt x="0" y="0"/>
                </a:moveTo>
                <a:lnTo>
                  <a:pt x="5650629" y="0"/>
                </a:lnTo>
                <a:lnTo>
                  <a:pt x="565062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887" t="0" r="-111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699368"/>
            <a:ext cx="8809463" cy="880946"/>
          </a:xfrm>
          <a:custGeom>
            <a:avLst/>
            <a:gdLst/>
            <a:ahLst/>
            <a:cxnLst/>
            <a:rect r="r" b="b" t="t" l="l"/>
            <a:pathLst>
              <a:path h="880946" w="8809463">
                <a:moveTo>
                  <a:pt x="0" y="0"/>
                </a:moveTo>
                <a:lnTo>
                  <a:pt x="8809463" y="0"/>
                </a:lnTo>
                <a:lnTo>
                  <a:pt x="8809463" y="880946"/>
                </a:lnTo>
                <a:lnTo>
                  <a:pt x="0" y="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86191" y="5789294"/>
            <a:ext cx="5677432" cy="2797062"/>
          </a:xfrm>
          <a:custGeom>
            <a:avLst/>
            <a:gdLst/>
            <a:ahLst/>
            <a:cxnLst/>
            <a:rect r="r" b="b" t="t" l="l"/>
            <a:pathLst>
              <a:path h="2797062" w="5677432">
                <a:moveTo>
                  <a:pt x="0" y="0"/>
                </a:moveTo>
                <a:lnTo>
                  <a:pt x="5677432" y="0"/>
                </a:lnTo>
                <a:lnTo>
                  <a:pt x="5677432" y="2797061"/>
                </a:lnTo>
                <a:lnTo>
                  <a:pt x="0" y="2797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9055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86191" y="2992232"/>
            <a:ext cx="5628030" cy="2797062"/>
          </a:xfrm>
          <a:custGeom>
            <a:avLst/>
            <a:gdLst/>
            <a:ahLst/>
            <a:cxnLst/>
            <a:rect r="r" b="b" t="t" l="l"/>
            <a:pathLst>
              <a:path h="2797062" w="5628030">
                <a:moveTo>
                  <a:pt x="0" y="0"/>
                </a:moveTo>
                <a:lnTo>
                  <a:pt x="5628030" y="0"/>
                </a:lnTo>
                <a:lnTo>
                  <a:pt x="5628030" y="2797062"/>
                </a:lnTo>
                <a:lnTo>
                  <a:pt x="0" y="2797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080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5611" y="8614930"/>
            <a:ext cx="8809463" cy="880946"/>
          </a:xfrm>
          <a:custGeom>
            <a:avLst/>
            <a:gdLst/>
            <a:ahLst/>
            <a:cxnLst/>
            <a:rect r="r" b="b" t="t" l="l"/>
            <a:pathLst>
              <a:path h="880946" w="8809463">
                <a:moveTo>
                  <a:pt x="0" y="0"/>
                </a:moveTo>
                <a:lnTo>
                  <a:pt x="8809463" y="0"/>
                </a:lnTo>
                <a:lnTo>
                  <a:pt x="8809463" y="880947"/>
                </a:lnTo>
                <a:lnTo>
                  <a:pt x="0" y="88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Selection and Improvement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637" y="2227990"/>
            <a:ext cx="6411640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MLP Regressor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9088" y="1743642"/>
            <a:ext cx="6411640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 Neighbors Regressor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38964" y="2547458"/>
            <a:ext cx="11301259" cy="861721"/>
          </a:xfrm>
          <a:custGeom>
            <a:avLst/>
            <a:gdLst/>
            <a:ahLst/>
            <a:cxnLst/>
            <a:rect r="r" b="b" t="t" l="l"/>
            <a:pathLst>
              <a:path h="861721" w="11301259">
                <a:moveTo>
                  <a:pt x="0" y="0"/>
                </a:moveTo>
                <a:lnTo>
                  <a:pt x="11301259" y="0"/>
                </a:lnTo>
                <a:lnTo>
                  <a:pt x="11301259" y="861721"/>
                </a:lnTo>
                <a:lnTo>
                  <a:pt x="0" y="861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8964" y="5104508"/>
            <a:ext cx="11301259" cy="1356151"/>
          </a:xfrm>
          <a:custGeom>
            <a:avLst/>
            <a:gdLst/>
            <a:ahLst/>
            <a:cxnLst/>
            <a:rect r="r" b="b" t="t" l="l"/>
            <a:pathLst>
              <a:path h="1356151" w="11301259">
                <a:moveTo>
                  <a:pt x="0" y="0"/>
                </a:moveTo>
                <a:lnTo>
                  <a:pt x="11301259" y="0"/>
                </a:lnTo>
                <a:lnTo>
                  <a:pt x="11301259" y="1356151"/>
                </a:lnTo>
                <a:lnTo>
                  <a:pt x="0" y="1356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3371" y="8291277"/>
            <a:ext cx="11301259" cy="847594"/>
          </a:xfrm>
          <a:custGeom>
            <a:avLst/>
            <a:gdLst/>
            <a:ahLst/>
            <a:cxnLst/>
            <a:rect r="r" b="b" t="t" l="l"/>
            <a:pathLst>
              <a:path h="847594" w="11301259">
                <a:moveTo>
                  <a:pt x="0" y="0"/>
                </a:moveTo>
                <a:lnTo>
                  <a:pt x="11301258" y="0"/>
                </a:lnTo>
                <a:lnTo>
                  <a:pt x="11301258" y="847595"/>
                </a:lnTo>
                <a:lnTo>
                  <a:pt x="0" y="847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0636" y="1326441"/>
            <a:ext cx="7986727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on Training Data (Before Hypertuning)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0636" y="3883491"/>
            <a:ext cx="7986727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on Training Data (After Hypertuning)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0636" y="6936909"/>
            <a:ext cx="7986727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on Training Data (After Hypertuning)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50039" y="1635148"/>
            <a:ext cx="13187922" cy="7616025"/>
          </a:xfrm>
          <a:custGeom>
            <a:avLst/>
            <a:gdLst/>
            <a:ahLst/>
            <a:cxnLst/>
            <a:rect r="r" b="b" t="t" l="l"/>
            <a:pathLst>
              <a:path h="7616025" w="13187922">
                <a:moveTo>
                  <a:pt x="0" y="0"/>
                </a:moveTo>
                <a:lnTo>
                  <a:pt x="13187922" y="0"/>
                </a:lnTo>
                <a:lnTo>
                  <a:pt x="13187922" y="7616026"/>
                </a:lnTo>
                <a:lnTo>
                  <a:pt x="0" y="7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 Feature Importance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3371" y="3252633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8" y="0"/>
                </a:lnTo>
                <a:lnTo>
                  <a:pt x="11301258" y="1116000"/>
                </a:lnTo>
                <a:lnTo>
                  <a:pt x="0" y="111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7060971"/>
            <a:ext cx="11301259" cy="1737569"/>
          </a:xfrm>
          <a:custGeom>
            <a:avLst/>
            <a:gdLst/>
            <a:ahLst/>
            <a:cxnLst/>
            <a:rect r="r" b="b" t="t" l="l"/>
            <a:pathLst>
              <a:path h="1737569" w="11301259">
                <a:moveTo>
                  <a:pt x="0" y="0"/>
                </a:moveTo>
                <a:lnTo>
                  <a:pt x="11301258" y="0"/>
                </a:lnTo>
                <a:lnTo>
                  <a:pt x="11301258" y="1737569"/>
                </a:lnTo>
                <a:lnTo>
                  <a:pt x="0" y="1737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 Comparison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0636" y="1326441"/>
            <a:ext cx="7986727" cy="182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</a:t>
            </a:r>
          </a:p>
          <a:p>
            <a:pPr algn="ctr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vs</a:t>
            </a:r>
          </a:p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Dummy Baseline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5043" y="5136037"/>
            <a:ext cx="7986727" cy="182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</a:t>
            </a:r>
          </a:p>
          <a:p>
            <a:pPr algn="ctr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vs</a:t>
            </a:r>
          </a:p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Dummy Baseline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3169" y="1861519"/>
            <a:ext cx="9042326" cy="5775786"/>
          </a:xfrm>
          <a:custGeom>
            <a:avLst/>
            <a:gdLst/>
            <a:ahLst/>
            <a:cxnLst/>
            <a:rect r="r" b="b" t="t" l="l"/>
            <a:pathLst>
              <a:path h="5775786" w="9042326">
                <a:moveTo>
                  <a:pt x="0" y="0"/>
                </a:moveTo>
                <a:lnTo>
                  <a:pt x="9042326" y="0"/>
                </a:lnTo>
                <a:lnTo>
                  <a:pt x="9042326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3702" y="8769333"/>
            <a:ext cx="11301259" cy="1285518"/>
          </a:xfrm>
          <a:custGeom>
            <a:avLst/>
            <a:gdLst/>
            <a:ahLst/>
            <a:cxnLst/>
            <a:rect r="r" b="b" t="t" l="l"/>
            <a:pathLst>
              <a:path h="1285518" w="11301259">
                <a:moveTo>
                  <a:pt x="0" y="0"/>
                </a:moveTo>
                <a:lnTo>
                  <a:pt x="11301259" y="0"/>
                </a:lnTo>
                <a:lnTo>
                  <a:pt x="11301259" y="1285518"/>
                </a:lnTo>
                <a:lnTo>
                  <a:pt x="0" y="128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Voting Regressor Influential Points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0968" y="1239642"/>
            <a:ext cx="7986727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Cook’s Distance Plot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8030899"/>
            <a:ext cx="12108664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Scoring Table With Outliers and Without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03344" y="6211420"/>
            <a:ext cx="5991730" cy="1256057"/>
          </a:xfrm>
          <a:custGeom>
            <a:avLst/>
            <a:gdLst/>
            <a:ahLst/>
            <a:cxnLst/>
            <a:rect r="r" b="b" t="t" l="l"/>
            <a:pathLst>
              <a:path h="1256057" w="5991730">
                <a:moveTo>
                  <a:pt x="0" y="0"/>
                </a:moveTo>
                <a:lnTo>
                  <a:pt x="5991730" y="0"/>
                </a:lnTo>
                <a:lnTo>
                  <a:pt x="5991730" y="1256057"/>
                </a:lnTo>
                <a:lnTo>
                  <a:pt x="0" y="1256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16036" y="5475243"/>
            <a:ext cx="12108664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Saving of Final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0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75" y="2567896"/>
            <a:ext cx="6505694" cy="3143159"/>
          </a:xfrm>
          <a:custGeom>
            <a:avLst/>
            <a:gdLst/>
            <a:ahLst/>
            <a:cxnLst/>
            <a:rect r="r" b="b" t="t" l="l"/>
            <a:pathLst>
              <a:path h="3143159" w="6505694">
                <a:moveTo>
                  <a:pt x="0" y="0"/>
                </a:moveTo>
                <a:lnTo>
                  <a:pt x="6505693" y="0"/>
                </a:lnTo>
                <a:lnTo>
                  <a:pt x="6505693" y="3143159"/>
                </a:lnTo>
                <a:lnTo>
                  <a:pt x="0" y="3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58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30738" y="2519548"/>
            <a:ext cx="10194587" cy="3143159"/>
          </a:xfrm>
          <a:custGeom>
            <a:avLst/>
            <a:gdLst/>
            <a:ahLst/>
            <a:cxnLst/>
            <a:rect r="r" b="b" t="t" l="l"/>
            <a:pathLst>
              <a:path h="3143159" w="10194587">
                <a:moveTo>
                  <a:pt x="0" y="0"/>
                </a:moveTo>
                <a:lnTo>
                  <a:pt x="10194587" y="0"/>
                </a:lnTo>
                <a:lnTo>
                  <a:pt x="10194587" y="3143159"/>
                </a:lnTo>
                <a:lnTo>
                  <a:pt x="0" y="3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58357" y="6084554"/>
            <a:ext cx="6040025" cy="4069467"/>
          </a:xfrm>
          <a:custGeom>
            <a:avLst/>
            <a:gdLst/>
            <a:ahLst/>
            <a:cxnLst/>
            <a:rect r="r" b="b" t="t" l="l"/>
            <a:pathLst>
              <a:path h="4069467" w="6040025">
                <a:moveTo>
                  <a:pt x="0" y="0"/>
                </a:moveTo>
                <a:lnTo>
                  <a:pt x="6040025" y="0"/>
                </a:lnTo>
                <a:lnTo>
                  <a:pt x="6040025" y="4069467"/>
                </a:lnTo>
                <a:lnTo>
                  <a:pt x="0" y="40694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90895" y="85725"/>
            <a:ext cx="10506210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  &amp;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708" y="1720873"/>
            <a:ext cx="6451627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 Missing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52873" y="1720873"/>
            <a:ext cx="7750318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 Duplicated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675" y="7956601"/>
            <a:ext cx="10099076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Dropping Exclusive Data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AC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2909" y="-492184"/>
            <a:ext cx="19251101" cy="11033069"/>
          </a:xfrm>
          <a:custGeom>
            <a:avLst/>
            <a:gdLst/>
            <a:ahLst/>
            <a:cxnLst/>
            <a:rect r="r" b="b" t="t" l="l"/>
            <a:pathLst>
              <a:path h="11033069" w="19251101">
                <a:moveTo>
                  <a:pt x="0" y="0"/>
                </a:moveTo>
                <a:lnTo>
                  <a:pt x="19251101" y="0"/>
                </a:lnTo>
                <a:lnTo>
                  <a:pt x="19251101" y="11033069"/>
                </a:lnTo>
                <a:lnTo>
                  <a:pt x="0" y="11033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25" r="0" b="-81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08843" y="-648463"/>
            <a:ext cx="20997908" cy="11843194"/>
            <a:chOff x="0" y="0"/>
            <a:chExt cx="5530313" cy="31191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30313" cy="3119195"/>
            </a:xfrm>
            <a:custGeom>
              <a:avLst/>
              <a:gdLst/>
              <a:ahLst/>
              <a:cxnLst/>
              <a:rect r="r" b="b" t="t" l="l"/>
              <a:pathLst>
                <a:path h="3119195" w="5530313">
                  <a:moveTo>
                    <a:pt x="0" y="0"/>
                  </a:moveTo>
                  <a:lnTo>
                    <a:pt x="5530313" y="0"/>
                  </a:lnTo>
                  <a:lnTo>
                    <a:pt x="5530313" y="3119195"/>
                  </a:lnTo>
                  <a:lnTo>
                    <a:pt x="0" y="3119195"/>
                  </a:lnTo>
                  <a:close/>
                </a:path>
              </a:pathLst>
            </a:custGeom>
            <a:solidFill>
              <a:srgbClr val="C3ACA3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30313" cy="315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11307" y="1469503"/>
            <a:ext cx="7347993" cy="734799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421E">
                <a:alpha val="8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699445" y="-648463"/>
            <a:ext cx="11999473" cy="11999473"/>
          </a:xfrm>
          <a:custGeom>
            <a:avLst/>
            <a:gdLst/>
            <a:ahLst/>
            <a:cxnLst/>
            <a:rect r="r" b="b" t="t" l="l"/>
            <a:pathLst>
              <a:path h="11999473" w="11999473">
                <a:moveTo>
                  <a:pt x="0" y="0"/>
                </a:moveTo>
                <a:lnTo>
                  <a:pt x="11999473" y="0"/>
                </a:lnTo>
                <a:lnTo>
                  <a:pt x="11999473" y="11999472"/>
                </a:lnTo>
                <a:lnTo>
                  <a:pt x="0" y="11999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645410" y="2062887"/>
            <a:ext cx="12322450" cy="6161225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4CE">
                <a:alpha val="9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074062" y="4646071"/>
            <a:ext cx="11674489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9"/>
              </a:lnSpc>
            </a:pPr>
            <a:r>
              <a:rPr lang="en-US" sz="9999">
                <a:solidFill>
                  <a:srgbClr val="B642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42848" y="498655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3"/>
                </a:lnTo>
                <a:lnTo>
                  <a:pt x="0" y="55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2971" y="4744636"/>
            <a:ext cx="5944956" cy="5542364"/>
          </a:xfrm>
          <a:custGeom>
            <a:avLst/>
            <a:gdLst/>
            <a:ahLst/>
            <a:cxnLst/>
            <a:rect r="r" b="b" t="t" l="l"/>
            <a:pathLst>
              <a:path h="5542364" w="5944956">
                <a:moveTo>
                  <a:pt x="0" y="0"/>
                </a:moveTo>
                <a:lnTo>
                  <a:pt x="5944956" y="0"/>
                </a:lnTo>
                <a:lnTo>
                  <a:pt x="5944956" y="5542364"/>
                </a:lnTo>
                <a:lnTo>
                  <a:pt x="0" y="5542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56396" y="4700179"/>
            <a:ext cx="5184984" cy="5586821"/>
          </a:xfrm>
          <a:custGeom>
            <a:avLst/>
            <a:gdLst/>
            <a:ahLst/>
            <a:cxnLst/>
            <a:rect r="r" b="b" t="t" l="l"/>
            <a:pathLst>
              <a:path h="5586821" w="5184984">
                <a:moveTo>
                  <a:pt x="0" y="0"/>
                </a:moveTo>
                <a:lnTo>
                  <a:pt x="5184984" y="0"/>
                </a:lnTo>
                <a:lnTo>
                  <a:pt x="5184984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3383" y="117863"/>
            <a:ext cx="17401234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Engineering (Dummy Variables)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875" y="3164912"/>
            <a:ext cx="7135148" cy="157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Dummy Variable for Cities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5761" y="3164912"/>
            <a:ext cx="8126255" cy="157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Dummy Variable for Renovation Status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960698"/>
            <a:ext cx="9144000" cy="4846320"/>
          </a:xfrm>
          <a:custGeom>
            <a:avLst/>
            <a:gdLst/>
            <a:ahLst/>
            <a:cxnLst/>
            <a:rect r="r" b="b" t="t" l="l"/>
            <a:pathLst>
              <a:path h="4846320" w="9144000">
                <a:moveTo>
                  <a:pt x="0" y="0"/>
                </a:moveTo>
                <a:lnTo>
                  <a:pt x="9144000" y="0"/>
                </a:lnTo>
                <a:lnTo>
                  <a:pt x="914400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01779" y="1960698"/>
            <a:ext cx="8986221" cy="5784880"/>
          </a:xfrm>
          <a:custGeom>
            <a:avLst/>
            <a:gdLst/>
            <a:ahLst/>
            <a:cxnLst/>
            <a:rect r="r" b="b" t="t" l="l"/>
            <a:pathLst>
              <a:path h="5784880" w="8986221">
                <a:moveTo>
                  <a:pt x="0" y="0"/>
                </a:moveTo>
                <a:lnTo>
                  <a:pt x="8986221" y="0"/>
                </a:lnTo>
                <a:lnTo>
                  <a:pt x="8986221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9736" y="6807018"/>
            <a:ext cx="2876898" cy="3479982"/>
          </a:xfrm>
          <a:custGeom>
            <a:avLst/>
            <a:gdLst/>
            <a:ahLst/>
            <a:cxnLst/>
            <a:rect r="r" b="b" t="t" l="l"/>
            <a:pathLst>
              <a:path h="3479982" w="2876898">
                <a:moveTo>
                  <a:pt x="0" y="0"/>
                </a:moveTo>
                <a:lnTo>
                  <a:pt x="2876899" y="0"/>
                </a:lnTo>
                <a:lnTo>
                  <a:pt x="2876899" y="3479982"/>
                </a:lnTo>
                <a:lnTo>
                  <a:pt x="0" y="3479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32" t="0" r="-12832" b="-89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Engineering (Outliers Identification)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426" y="1262198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Box Plot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1692" y="1299274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Histograms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57221" y="8226334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B642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Outliers Ratio: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0303" y="8317017"/>
            <a:ext cx="667792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Removing Outliers due to Limited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587" y="2302028"/>
            <a:ext cx="8422402" cy="5344168"/>
          </a:xfrm>
          <a:custGeom>
            <a:avLst/>
            <a:gdLst/>
            <a:ahLst/>
            <a:cxnLst/>
            <a:rect r="r" b="b" t="t" l="l"/>
            <a:pathLst>
              <a:path h="5344168" w="8422402">
                <a:moveTo>
                  <a:pt x="0" y="0"/>
                </a:moveTo>
                <a:lnTo>
                  <a:pt x="8422402" y="0"/>
                </a:lnTo>
                <a:lnTo>
                  <a:pt x="8422402" y="5344168"/>
                </a:lnTo>
                <a:lnTo>
                  <a:pt x="0" y="5344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0" t="-58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52989" y="2132602"/>
            <a:ext cx="9604424" cy="5683020"/>
          </a:xfrm>
          <a:custGeom>
            <a:avLst/>
            <a:gdLst/>
            <a:ahLst/>
            <a:cxnLst/>
            <a:rect r="r" b="b" t="t" l="l"/>
            <a:pathLst>
              <a:path h="5683020" w="9604424">
                <a:moveTo>
                  <a:pt x="0" y="0"/>
                </a:moveTo>
                <a:lnTo>
                  <a:pt x="9604424" y="0"/>
                </a:lnTo>
                <a:lnTo>
                  <a:pt x="9604424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Engineering (Feature Creation)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003311"/>
            <a:ext cx="8051828" cy="5314207"/>
          </a:xfrm>
          <a:custGeom>
            <a:avLst/>
            <a:gdLst/>
            <a:ahLst/>
            <a:cxnLst/>
            <a:rect r="r" b="b" t="t" l="l"/>
            <a:pathLst>
              <a:path h="5314207" w="8051828">
                <a:moveTo>
                  <a:pt x="0" y="0"/>
                </a:moveTo>
                <a:lnTo>
                  <a:pt x="8051828" y="0"/>
                </a:lnTo>
                <a:lnTo>
                  <a:pt x="8051828" y="5314206"/>
                </a:lnTo>
                <a:lnTo>
                  <a:pt x="0" y="531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15160" y="1991503"/>
            <a:ext cx="10072840" cy="5326014"/>
          </a:xfrm>
          <a:custGeom>
            <a:avLst/>
            <a:gdLst/>
            <a:ahLst/>
            <a:cxnLst/>
            <a:rect r="r" b="b" t="t" l="l"/>
            <a:pathLst>
              <a:path h="5326014" w="10072840">
                <a:moveTo>
                  <a:pt x="0" y="0"/>
                </a:moveTo>
                <a:lnTo>
                  <a:pt x="10072840" y="0"/>
                </a:lnTo>
                <a:lnTo>
                  <a:pt x="10072840" y="5326014"/>
                </a:lnTo>
                <a:lnTo>
                  <a:pt x="0" y="532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Visualisation (Univariate Analysis)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7132" y="1196745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4006" y="1304810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Box Plot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823" y="1991503"/>
            <a:ext cx="8769767" cy="5820933"/>
          </a:xfrm>
          <a:custGeom>
            <a:avLst/>
            <a:gdLst/>
            <a:ahLst/>
            <a:cxnLst/>
            <a:rect r="r" b="b" t="t" l="l"/>
            <a:pathLst>
              <a:path h="5820933" w="8769767">
                <a:moveTo>
                  <a:pt x="0" y="0"/>
                </a:moveTo>
                <a:lnTo>
                  <a:pt x="8769766" y="0"/>
                </a:lnTo>
                <a:lnTo>
                  <a:pt x="8769766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4480" y="2393926"/>
            <a:ext cx="3102707" cy="3230155"/>
          </a:xfrm>
          <a:custGeom>
            <a:avLst/>
            <a:gdLst/>
            <a:ahLst/>
            <a:cxnLst/>
            <a:rect r="r" b="b" t="t" l="l"/>
            <a:pathLst>
              <a:path h="3230155" w="3102707">
                <a:moveTo>
                  <a:pt x="0" y="0"/>
                </a:moveTo>
                <a:lnTo>
                  <a:pt x="3102707" y="0"/>
                </a:lnTo>
                <a:lnTo>
                  <a:pt x="3102707" y="3230155"/>
                </a:lnTo>
                <a:lnTo>
                  <a:pt x="0" y="3230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25334" y="2393926"/>
            <a:ext cx="5176814" cy="3164328"/>
          </a:xfrm>
          <a:custGeom>
            <a:avLst/>
            <a:gdLst/>
            <a:ahLst/>
            <a:cxnLst/>
            <a:rect r="r" b="b" t="t" l="l"/>
            <a:pathLst>
              <a:path h="3164328" w="5176814">
                <a:moveTo>
                  <a:pt x="0" y="0"/>
                </a:moveTo>
                <a:lnTo>
                  <a:pt x="5176814" y="0"/>
                </a:lnTo>
                <a:lnTo>
                  <a:pt x="5176814" y="3164327"/>
                </a:lnTo>
                <a:lnTo>
                  <a:pt x="0" y="3164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419708"/>
            <a:ext cx="4008273" cy="3786736"/>
          </a:xfrm>
          <a:custGeom>
            <a:avLst/>
            <a:gdLst/>
            <a:ahLst/>
            <a:cxnLst/>
            <a:rect r="r" b="b" t="t" l="l"/>
            <a:pathLst>
              <a:path h="3786736" w="4008273">
                <a:moveTo>
                  <a:pt x="0" y="0"/>
                </a:moveTo>
                <a:lnTo>
                  <a:pt x="4008273" y="0"/>
                </a:lnTo>
                <a:lnTo>
                  <a:pt x="4008273" y="3786736"/>
                </a:lnTo>
                <a:lnTo>
                  <a:pt x="0" y="3786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52273" y="6696611"/>
            <a:ext cx="5289047" cy="3232930"/>
          </a:xfrm>
          <a:custGeom>
            <a:avLst/>
            <a:gdLst/>
            <a:ahLst/>
            <a:cxnLst/>
            <a:rect r="r" b="b" t="t" l="l"/>
            <a:pathLst>
              <a:path h="3232930" w="5289047">
                <a:moveTo>
                  <a:pt x="0" y="0"/>
                </a:moveTo>
                <a:lnTo>
                  <a:pt x="5289047" y="0"/>
                </a:lnTo>
                <a:lnTo>
                  <a:pt x="5289047" y="3232930"/>
                </a:lnTo>
                <a:lnTo>
                  <a:pt x="0" y="3232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7411354" y="8144342"/>
            <a:ext cx="1121853" cy="1459322"/>
          </a:xfrm>
          <a:custGeom>
            <a:avLst/>
            <a:gdLst/>
            <a:ahLst/>
            <a:cxnLst/>
            <a:rect r="r" b="b" t="t" l="l"/>
            <a:pathLst>
              <a:path h="1459322" w="1121853">
                <a:moveTo>
                  <a:pt x="0" y="0"/>
                </a:moveTo>
                <a:lnTo>
                  <a:pt x="1121853" y="0"/>
                </a:lnTo>
                <a:lnTo>
                  <a:pt x="1121853" y="1459321"/>
                </a:lnTo>
                <a:lnTo>
                  <a:pt x="0" y="1459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Visualisation (Univariate Analysis)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7132" y="1196745"/>
            <a:ext cx="713514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Violin Plot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6062" y="1196745"/>
            <a:ext cx="8376086" cy="11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3"/>
              </a:lnSpc>
            </a:pPr>
            <a:r>
              <a:rPr lang="en-US" sz="4409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Cities Pie Chart &amp; Stacked Bar Chart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747" y="8088661"/>
            <a:ext cx="6866853" cy="203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00"/>
              </a:lnSpc>
            </a:pPr>
            <a:r>
              <a:rPr lang="en-US" sz="5000" u="sng">
                <a:solidFill>
                  <a:srgbClr val="B642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Renovation Status Pie Chart &amp; Stacked Bar Chart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951864" y="5969960"/>
            <a:ext cx="948945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8951864" y="1895245"/>
            <a:ext cx="19050" cy="611441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-518541" y="7990610"/>
            <a:ext cx="948945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-518541" y="1914295"/>
            <a:ext cx="9489455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842389"/>
            <a:ext cx="5826929" cy="6839535"/>
          </a:xfrm>
          <a:custGeom>
            <a:avLst/>
            <a:gdLst/>
            <a:ahLst/>
            <a:cxnLst/>
            <a:rect r="r" b="b" t="t" l="l"/>
            <a:pathLst>
              <a:path h="6839535" w="5826929">
                <a:moveTo>
                  <a:pt x="0" y="0"/>
                </a:moveTo>
                <a:lnTo>
                  <a:pt x="5826929" y="0"/>
                </a:lnTo>
                <a:lnTo>
                  <a:pt x="5826929" y="6839535"/>
                </a:lnTo>
                <a:lnTo>
                  <a:pt x="0" y="683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26929" y="2842389"/>
            <a:ext cx="2977866" cy="4495253"/>
          </a:xfrm>
          <a:custGeom>
            <a:avLst/>
            <a:gdLst/>
            <a:ahLst/>
            <a:cxnLst/>
            <a:rect r="r" b="b" t="t" l="l"/>
            <a:pathLst>
              <a:path h="4495253" w="2977866">
                <a:moveTo>
                  <a:pt x="0" y="0"/>
                </a:moveTo>
                <a:lnTo>
                  <a:pt x="2977866" y="0"/>
                </a:lnTo>
                <a:lnTo>
                  <a:pt x="2977866" y="4495254"/>
                </a:lnTo>
                <a:lnTo>
                  <a:pt x="0" y="4495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988" r="-9567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49242" y="2604105"/>
            <a:ext cx="6145915" cy="7472237"/>
          </a:xfrm>
          <a:custGeom>
            <a:avLst/>
            <a:gdLst/>
            <a:ahLst/>
            <a:cxnLst/>
            <a:rect r="r" b="b" t="t" l="l"/>
            <a:pathLst>
              <a:path h="7472237" w="6145915">
                <a:moveTo>
                  <a:pt x="0" y="0"/>
                </a:moveTo>
                <a:lnTo>
                  <a:pt x="6145915" y="0"/>
                </a:lnTo>
                <a:lnTo>
                  <a:pt x="6145915" y="7472237"/>
                </a:lnTo>
                <a:lnTo>
                  <a:pt x="0" y="7472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95157" y="7351983"/>
            <a:ext cx="3053072" cy="2724359"/>
          </a:xfrm>
          <a:custGeom>
            <a:avLst/>
            <a:gdLst/>
            <a:ahLst/>
            <a:cxnLst/>
            <a:rect r="r" b="b" t="t" l="l"/>
            <a:pathLst>
              <a:path h="2724359" w="3053072">
                <a:moveTo>
                  <a:pt x="0" y="0"/>
                </a:moveTo>
                <a:lnTo>
                  <a:pt x="3053073" y="0"/>
                </a:lnTo>
                <a:lnTo>
                  <a:pt x="3053073" y="2724359"/>
                </a:lnTo>
                <a:lnTo>
                  <a:pt x="0" y="2724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1302" t="0" r="0" b="-7427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Visualisation (Bivariate Analysis)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074" y="2022171"/>
            <a:ext cx="6411640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Histogram (Cities)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95157" y="2604105"/>
            <a:ext cx="3092843" cy="4747878"/>
          </a:xfrm>
          <a:custGeom>
            <a:avLst/>
            <a:gdLst/>
            <a:ahLst/>
            <a:cxnLst/>
            <a:rect r="r" b="b" t="t" l="l"/>
            <a:pathLst>
              <a:path h="4747878" w="3092843">
                <a:moveTo>
                  <a:pt x="0" y="0"/>
                </a:moveTo>
                <a:lnTo>
                  <a:pt x="3092843" y="0"/>
                </a:lnTo>
                <a:lnTo>
                  <a:pt x="3092843" y="4747878"/>
                </a:lnTo>
                <a:lnTo>
                  <a:pt x="0" y="4747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9871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892275" y="1383087"/>
            <a:ext cx="6411640" cy="12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Histogram (Renovation Status)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826929" y="7337643"/>
            <a:ext cx="2977866" cy="2438752"/>
          </a:xfrm>
          <a:custGeom>
            <a:avLst/>
            <a:gdLst/>
            <a:ahLst/>
            <a:cxnLst/>
            <a:rect r="r" b="b" t="t" l="l"/>
            <a:pathLst>
              <a:path h="2438752" w="2977866">
                <a:moveTo>
                  <a:pt x="0" y="0"/>
                </a:moveTo>
                <a:lnTo>
                  <a:pt x="2977866" y="0"/>
                </a:lnTo>
                <a:lnTo>
                  <a:pt x="2977866" y="2438751"/>
                </a:lnTo>
                <a:lnTo>
                  <a:pt x="0" y="24387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674" t="-5509" r="0" b="-8432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4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116714" cy="4974112"/>
            <a:chOff x="0" y="0"/>
            <a:chExt cx="5561604" cy="1310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604" cy="1310054"/>
            </a:xfrm>
            <a:custGeom>
              <a:avLst/>
              <a:gdLst/>
              <a:ahLst/>
              <a:cxnLst/>
              <a:rect r="r" b="b" t="t" l="l"/>
              <a:pathLst>
                <a:path h="1310054" w="5561604">
                  <a:moveTo>
                    <a:pt x="0" y="0"/>
                  </a:moveTo>
                  <a:lnTo>
                    <a:pt x="5561604" y="0"/>
                  </a:lnTo>
                  <a:lnTo>
                    <a:pt x="5561604" y="1310054"/>
                  </a:lnTo>
                  <a:lnTo>
                    <a:pt x="0" y="1310054"/>
                  </a:lnTo>
                  <a:close/>
                </a:path>
              </a:pathLst>
            </a:custGeom>
            <a:solidFill>
              <a:srgbClr val="B6421E">
                <a:alpha val="8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604" cy="1348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703815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610073" y="4974112"/>
            <a:ext cx="6677927" cy="6677927"/>
          </a:xfrm>
          <a:custGeom>
            <a:avLst/>
            <a:gdLst/>
            <a:ahLst/>
            <a:cxnLst/>
            <a:rect r="r" b="b" t="t" l="l"/>
            <a:pathLst>
              <a:path h="6677927" w="6677927">
                <a:moveTo>
                  <a:pt x="0" y="0"/>
                </a:moveTo>
                <a:lnTo>
                  <a:pt x="6677927" y="0"/>
                </a:lnTo>
                <a:lnTo>
                  <a:pt x="6677927" y="6677927"/>
                </a:lnTo>
                <a:lnTo>
                  <a:pt x="0" y="667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2148" y="32138"/>
            <a:ext cx="585852" cy="554362"/>
          </a:xfrm>
          <a:custGeom>
            <a:avLst/>
            <a:gdLst/>
            <a:ahLst/>
            <a:cxnLst/>
            <a:rect r="r" b="b" t="t" l="l"/>
            <a:pathLst>
              <a:path h="554362" w="585852">
                <a:moveTo>
                  <a:pt x="0" y="0"/>
                </a:moveTo>
                <a:lnTo>
                  <a:pt x="585852" y="0"/>
                </a:lnTo>
                <a:lnTo>
                  <a:pt x="585852" y="554362"/>
                </a:lnTo>
                <a:lnTo>
                  <a:pt x="0" y="5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203411"/>
            <a:ext cx="7768632" cy="8083589"/>
          </a:xfrm>
          <a:custGeom>
            <a:avLst/>
            <a:gdLst/>
            <a:ahLst/>
            <a:cxnLst/>
            <a:rect r="r" b="b" t="t" l="l"/>
            <a:pathLst>
              <a:path h="8083589" w="7768632">
                <a:moveTo>
                  <a:pt x="0" y="0"/>
                </a:moveTo>
                <a:lnTo>
                  <a:pt x="7768632" y="0"/>
                </a:lnTo>
                <a:lnTo>
                  <a:pt x="7768632" y="8083589"/>
                </a:lnTo>
                <a:lnTo>
                  <a:pt x="0" y="8083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" r="0" b="-11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2869" y="2203411"/>
            <a:ext cx="8355131" cy="8083589"/>
          </a:xfrm>
          <a:custGeom>
            <a:avLst/>
            <a:gdLst/>
            <a:ahLst/>
            <a:cxnLst/>
            <a:rect r="r" b="b" t="t" l="l"/>
            <a:pathLst>
              <a:path h="8083589" w="8355131">
                <a:moveTo>
                  <a:pt x="0" y="0"/>
                </a:moveTo>
                <a:lnTo>
                  <a:pt x="8355131" y="0"/>
                </a:lnTo>
                <a:lnTo>
                  <a:pt x="8355131" y="8083589"/>
                </a:lnTo>
                <a:lnTo>
                  <a:pt x="0" y="8083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160" y="117863"/>
            <a:ext cx="16905681" cy="7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1"/>
              </a:lnSpc>
            </a:pPr>
            <a:r>
              <a:rPr lang="en-US" sz="581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Visualisation (Bivariate Analysis)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8496" y="1383087"/>
            <a:ext cx="6411640" cy="62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4492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Correlation Heatmap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173" y="1058196"/>
            <a:ext cx="8000827" cy="1060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4493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Pairplot</a:t>
            </a:r>
          </a:p>
          <a:p>
            <a:pPr algn="ctr" marL="0" indent="0" lvl="0">
              <a:lnSpc>
                <a:spcPts val="3596"/>
              </a:lnSpc>
            </a:pPr>
            <a:r>
              <a:rPr lang="en-US" sz="3393" u="sng">
                <a:solidFill>
                  <a:srgbClr val="F0E4C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(With Target Colour Code)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DAGXaj6vdCM</dc:identifier>
  <dcterms:modified xsi:type="dcterms:W3CDTF">2011-08-01T06:04:30Z</dcterms:modified>
  <cp:revision>1</cp:revision>
  <dc:title>B_Slides</dc:title>
</cp:coreProperties>
</file>